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7" r:id="rId5"/>
    <p:sldId id="258" r:id="rId6"/>
    <p:sldId id="268" r:id="rId7"/>
    <p:sldId id="259" r:id="rId8"/>
    <p:sldId id="269" r:id="rId9"/>
    <p:sldId id="260" r:id="rId10"/>
    <p:sldId id="261" r:id="rId11"/>
    <p:sldId id="262"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дмин" initials="А"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2200580-A6B6-4ABD-9875-627E8D4DCD21}"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2200580-A6B6-4ABD-9875-627E8D4DCD21}"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2200580-A6B6-4ABD-9875-627E8D4DCD21}"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D08E8A3-45D9-4E72-8682-B20D5316988D}" type="datetimeFigureOut">
              <a:rPr lang="ru-RU" smtClean="0"/>
              <a:pPr/>
              <a:t>22.10.2014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2200580-A6B6-4ABD-9875-627E8D4DCD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AD08E8A3-45D9-4E72-8682-B20D5316988D}" type="datetimeFigureOut">
              <a:rPr lang="ru-RU" smtClean="0"/>
              <a:pPr/>
              <a:t>22.10.2014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2200580-A6B6-4ABD-9875-627E8D4DCD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D08E8A3-45D9-4E72-8682-B20D5316988D}" type="datetimeFigureOut">
              <a:rPr lang="ru-RU" smtClean="0"/>
              <a:pPr/>
              <a:t>22.10.2014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2200580-A6B6-4ABD-9875-627E8D4DCD2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33747"/>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ru-RU"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Углеводороды и </a:t>
            </a:r>
            <a:r>
              <a:rPr lang="ru-RU"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их </a:t>
            </a:r>
            <a:r>
              <a:rPr lang="ru-RU"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применение </a:t>
            </a:r>
            <a:endParaRPr lang="ru-RU"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ОльИванна\Desktop\Емельянова\1313_221.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2344949"/>
            <a:ext cx="4392488" cy="375134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ОльИванна\Desktop\Емельянова\6ea2ad06f42cc9a013946159758ba00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1268760"/>
            <a:ext cx="3188597" cy="482753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543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2000" fill="hold"/>
                                        <p:tgtEl>
                                          <p:spTgt spid="1027"/>
                                        </p:tgtEl>
                                        <p:attrNameLst>
                                          <p:attrName>ppt_x</p:attrName>
                                        </p:attrNameLst>
                                      </p:cBhvr>
                                      <p:tavLst>
                                        <p:tav tm="0">
                                          <p:val>
                                            <p:strVal val="0-#ppt_w/2"/>
                                          </p:val>
                                        </p:tav>
                                        <p:tav tm="100000">
                                          <p:val>
                                            <p:strVal val="#ppt_x"/>
                                          </p:val>
                                        </p:tav>
                                      </p:tavLst>
                                    </p:anim>
                                    <p:anim calcmode="lin" valueType="num">
                                      <p:cBhvr additive="base">
                                        <p:cTn id="13" dur="20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6" presetClass="entr" presetSubtype="0" fill="hold" nodeType="afterEffect">
                                  <p:stCondLst>
                                    <p:cond delay="200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7544" y="3356992"/>
            <a:ext cx="8568952" cy="3024336"/>
          </a:xfrm>
        </p:spPr>
        <p:txBody>
          <a:bodyPr>
            <a:noAutofit/>
          </a:bodyPr>
          <a:lstStyle/>
          <a:p>
            <a:pPr marL="512064" indent="-457200">
              <a:buFont typeface="Wingdings" panose="05000000000000000000" pitchFamily="2" charset="2"/>
              <a:buChar char="ü"/>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У</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глеводороды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содержащие от 6 до 9 атомов углерода в молекуле </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жидкие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вещества, входящие в состав бензина, керосина. </a:t>
            </a:r>
            <a:endPar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512064" indent="-457200">
              <a:buFont typeface="Wingdings" panose="05000000000000000000" pitchFamily="2" charset="2"/>
              <a:buChar char="ü"/>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Они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широко применяются как растворители и разбавители клеев, лаков, красок, а также как обезжиривающие вещества и могут создавать высокие концентрации паров в производственных помещениях </a:t>
            </a:r>
          </a:p>
        </p:txBody>
      </p:sp>
      <p:pic>
        <p:nvPicPr>
          <p:cNvPr id="3074" name="Picture 2" descr="C:\Users\ОльИванна\Desktop\Емельянова\befhlxBP0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131686"/>
            <a:ext cx="3794919" cy="28461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ОльИванна\Desktop\Емельянова\124544.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692" y="131686"/>
            <a:ext cx="3925028" cy="29437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6438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0">
                                          <p:val>
                                            <p:fltVal val="0"/>
                                          </p:val>
                                        </p:tav>
                                        <p:tav tm="100000">
                                          <p:val>
                                            <p:strVal val="#ppt_w"/>
                                          </p:val>
                                        </p:tav>
                                      </p:tavLst>
                                    </p:anim>
                                    <p:anim calcmode="lin" valueType="num">
                                      <p:cBhvr>
                                        <p:cTn id="13" dur="1000" fill="hold"/>
                                        <p:tgtEl>
                                          <p:spTgt spid="3075"/>
                                        </p:tgtEl>
                                        <p:attrNameLst>
                                          <p:attrName>ppt_h</p:attrName>
                                        </p:attrNameLst>
                                      </p:cBhvr>
                                      <p:tavLst>
                                        <p:tav tm="0">
                                          <p:val>
                                            <p:fltVal val="0"/>
                                          </p:val>
                                        </p:tav>
                                        <p:tav tm="100000">
                                          <p:val>
                                            <p:strVal val="#ppt_h"/>
                                          </p:val>
                                        </p:tav>
                                      </p:tavLst>
                                    </p:anim>
                                    <p:anim calcmode="lin" valueType="num">
                                      <p:cBhvr>
                                        <p:cTn id="14" dur="1000" fill="hold"/>
                                        <p:tgtEl>
                                          <p:spTgt spid="3075"/>
                                        </p:tgtEl>
                                        <p:attrNameLst>
                                          <p:attrName>style.rotation</p:attrName>
                                        </p:attrNameLst>
                                      </p:cBhvr>
                                      <p:tavLst>
                                        <p:tav tm="0">
                                          <p:val>
                                            <p:fltVal val="90"/>
                                          </p:val>
                                        </p:tav>
                                        <p:tav tm="100000">
                                          <p:val>
                                            <p:fltVal val="0"/>
                                          </p:val>
                                        </p:tav>
                                      </p:tavLst>
                                    </p:anim>
                                    <p:animEffect transition="in" filter="fade">
                                      <p:cBhvr>
                                        <p:cTn id="15" dur="1000"/>
                                        <p:tgtEl>
                                          <p:spTgt spid="3075"/>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67812" y="137242"/>
            <a:ext cx="8180651" cy="6460110"/>
          </a:xfrm>
        </p:spPr>
        <p:txBody>
          <a:bodyPr>
            <a:normAutofit/>
          </a:bodyPr>
          <a:lstStyle/>
          <a:p>
            <a:pPr marL="397764" indent="-342900">
              <a:buFont typeface="Wingdings" panose="05000000000000000000" pitchFamily="2" charset="2"/>
              <a:buChar char="ü"/>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Тяжелые углеводороды с 10 и более атомами углерода в молекуле </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отличаются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малой летучестью, но вызывают те или иные поражения при хроническом воздействии на кожу и слизистые оболочки, а также оказывают общетоксическое действие. </a:t>
            </a:r>
            <a:endPar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97764" indent="-342900">
              <a:buFont typeface="Wingdings" panose="05000000000000000000" pitchFamily="2" charset="2"/>
              <a:buChar char="ü"/>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Так</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 при работе с охлаждающими смазывающими жидкостями </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и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изготовленными на их основе </a:t>
            </a:r>
            <a:r>
              <a:rPr lang="ru-RU" sz="2400" dirty="0" err="1">
                <a:ln w="10160">
                  <a:solidFill>
                    <a:schemeClr val="accent1"/>
                  </a:solidFill>
                  <a:prstDash val="solid"/>
                </a:ln>
                <a:solidFill>
                  <a:srgbClr val="FFFFFF"/>
                </a:solidFill>
                <a:effectLst>
                  <a:outerShdw blurRad="38100" dist="32000" dir="5400000" algn="tl">
                    <a:srgbClr val="000000">
                      <a:alpha val="30000"/>
                    </a:srgbClr>
                  </a:outerShdw>
                </a:effectLst>
              </a:rPr>
              <a:t>эмульсолами</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 и эмульсиями (обработка металла резанием и др.) могут развиться масляные фолликулиты.</a:t>
            </a:r>
          </a:p>
        </p:txBody>
      </p:sp>
      <p:pic>
        <p:nvPicPr>
          <p:cNvPr id="5127" name="Picture 7" descr="C:\Users\ОльИванна\Desktop\Емельянова\03896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4119" y="3609518"/>
            <a:ext cx="2806895" cy="313285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609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5127"/>
                                        </p:tgtEl>
                                        <p:attrNameLst>
                                          <p:attrName>style.visibility</p:attrName>
                                        </p:attrNameLst>
                                      </p:cBhvr>
                                      <p:to>
                                        <p:strVal val="visible"/>
                                      </p:to>
                                    </p:set>
                                    <p:animEffect transition="in" filter="barn(inVertical)">
                                      <p:cBhvr>
                                        <p:cTn id="28"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3" y="188639"/>
            <a:ext cx="8568953" cy="6347767"/>
          </a:xfrm>
        </p:spPr>
        <p:txBody>
          <a:bodyPr/>
          <a:lstStyle/>
          <a:p>
            <a:pPr>
              <a:buFont typeface="Wingdings" panose="05000000000000000000" pitchFamily="2" charset="2"/>
              <a:buChar char="ü"/>
            </a:pPr>
            <a:r>
              <a:rPr lang="ru-RU" dirty="0">
                <a:ln w="10160">
                  <a:solidFill>
                    <a:schemeClr val="accent1"/>
                  </a:solidFill>
                  <a:prstDash val="solid"/>
                </a:ln>
                <a:solidFill>
                  <a:srgbClr val="FFFFFF"/>
                </a:solidFill>
                <a:effectLst>
                  <a:outerShdw blurRad="38100" dist="32000" dir="5400000" algn="tl">
                    <a:srgbClr val="000000">
                      <a:alpha val="30000"/>
                    </a:srgbClr>
                  </a:outerShdw>
                </a:effectLst>
              </a:rPr>
              <a:t>Область использования углеводородов не стоит на месте. На современном этапе ученые открывают новые полезные свойства углеводородов, разрабатываются новые технологии для более глубокой переработки. Данный сегмент рынка очень перспективный, развивающийся, формирующийся. Углеводороды – это основа современного общества.</a:t>
            </a:r>
          </a:p>
          <a:p>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ru-RU"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171" name="Picture 3" descr="C:\Users\ОльИванна\Desktop\Емельянова\chemistry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944641"/>
            <a:ext cx="3560773" cy="291335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ОльИванна\Desktop\Емельянова\l46.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5651984"/>
            <a:ext cx="1428750" cy="1228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9888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772400" cy="914400"/>
          </a:xfrm>
        </p:spPr>
        <p:txBody>
          <a:bodyPr/>
          <a:lstStyle/>
          <a:p>
            <a:endParaRPr lang="ru-RU" dirty="0"/>
          </a:p>
        </p:txBody>
      </p:sp>
      <p:sp>
        <p:nvSpPr>
          <p:cNvPr id="3" name="Объект 2"/>
          <p:cNvSpPr>
            <a:spLocks noGrp="1"/>
          </p:cNvSpPr>
          <p:nvPr>
            <p:ph idx="1"/>
          </p:nvPr>
        </p:nvSpPr>
        <p:spPr/>
        <p:txBody>
          <a:bodyPr/>
          <a:lstStyle/>
          <a:p>
            <a:r>
              <a:rPr lang="ru-RU" dirty="0" smtClean="0"/>
              <a:t>1. </a:t>
            </a:r>
            <a:r>
              <a:rPr lang="ru-RU" dirty="0" smtClean="0">
                <a:hlinkClick r:id="rId2" action="ppaction://hlinksldjump"/>
              </a:rPr>
              <a:t>Что такое углеводороды?</a:t>
            </a:r>
            <a:endParaRPr lang="ru-RU" dirty="0" smtClean="0"/>
          </a:p>
          <a:p>
            <a:r>
              <a:rPr lang="ru-RU" dirty="0" smtClean="0"/>
              <a:t>2.</a:t>
            </a:r>
            <a:r>
              <a:rPr lang="ru-RU" dirty="0" smtClean="0">
                <a:hlinkClick r:id="rId3" action="ppaction://hlinksldjump"/>
              </a:rPr>
              <a:t>Происхождение углеводородов.</a:t>
            </a:r>
            <a:endParaRPr lang="ru-RU" dirty="0" smtClean="0"/>
          </a:p>
          <a:p>
            <a:r>
              <a:rPr lang="ru-RU" dirty="0" smtClean="0"/>
              <a:t>3. </a:t>
            </a:r>
            <a:r>
              <a:rPr lang="ru-RU" dirty="0" smtClean="0">
                <a:hlinkClick r:id="rId4" action="ppaction://hlinksldjump"/>
              </a:rPr>
              <a:t>Природные источники углеводородов.</a:t>
            </a:r>
            <a:endParaRPr lang="ru-RU" dirty="0" smtClean="0"/>
          </a:p>
          <a:p>
            <a:r>
              <a:rPr lang="ru-RU" dirty="0" smtClean="0"/>
              <a:t>4. </a:t>
            </a:r>
            <a:r>
              <a:rPr lang="ru-RU" dirty="0" smtClean="0">
                <a:hlinkClick r:id="rId5" action="ppaction://hlinksldjump"/>
              </a:rPr>
              <a:t>Физические свойства и применение.</a:t>
            </a:r>
            <a:endParaRPr lang="ru-RU" dirty="0"/>
          </a:p>
        </p:txBody>
      </p:sp>
      <p:sp>
        <p:nvSpPr>
          <p:cNvPr id="4" name="Прямоугольник 3"/>
          <p:cNvSpPr/>
          <p:nvPr/>
        </p:nvSpPr>
        <p:spPr>
          <a:xfrm>
            <a:off x="1691680" y="548680"/>
            <a:ext cx="662473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Оглавление</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4379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6557"/>
            <a:ext cx="3384375" cy="843269"/>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Углеводороды </a:t>
            </a:r>
            <a:endParaRPr lang="ru-RU"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idx="2"/>
          </p:nvPr>
        </p:nvSpPr>
        <p:spPr>
          <a:xfrm>
            <a:off x="323528" y="980728"/>
            <a:ext cx="3960440" cy="5400600"/>
          </a:xfrm>
        </p:spPr>
        <p:txBody>
          <a:bodyPr>
            <a:noAutofit/>
          </a:bodyPr>
          <a:lstStyle/>
          <a:p>
            <a:pPr marL="342900" indent="-342900">
              <a:buFont typeface="Wingdings" panose="05000000000000000000" pitchFamily="2" charset="2"/>
              <a:buChar char="ü"/>
            </a:pP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Э</a:t>
            </a: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то соединения углерода с водородом, не содержащие других </a:t>
            </a:r>
            <a:r>
              <a:rPr lang="ru-RU" sz="2400" dirty="0">
                <a:ln w="10160">
                  <a:solidFill>
                    <a:schemeClr val="accent1"/>
                  </a:solidFill>
                  <a:prstDash val="solid"/>
                </a:ln>
                <a:solidFill>
                  <a:srgbClr val="FFFFFF"/>
                </a:solidFill>
                <a:effectLst>
                  <a:outerShdw blurRad="38100" dist="32000" dir="5400000" algn="tl">
                    <a:srgbClr val="000000">
                      <a:alpha val="30000"/>
                    </a:srgbClr>
                  </a:outerShdw>
                </a:effectLst>
              </a:rPr>
              <a:t>элементов. . Углеводороды считаются базовыми соединениями органической химии, все остальные органические соединения рассматривают как их производные.  </a:t>
            </a:r>
            <a:endPar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0"/>
            <a:endParaRPr lang="ru-RU"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572000" y="1556792"/>
            <a:ext cx="4372534" cy="3456384"/>
          </a:xfrm>
          <a:prstGeom prst="rect">
            <a:avLst/>
          </a:prstGeom>
          <a:ln>
            <a:noFill/>
          </a:ln>
          <a:effectLst>
            <a:softEdge rad="112500"/>
          </a:effectLst>
        </p:spPr>
      </p:pic>
    </p:spTree>
    <p:extLst>
      <p:ext uri="{BB962C8B-B14F-4D97-AF65-F5344CB8AC3E}">
        <p14:creationId xmlns:p14="http://schemas.microsoft.com/office/powerpoint/2010/main" xmlns="" val="1441896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772400" cy="914400"/>
          </a:xfrm>
        </p:spPr>
        <p:txBody>
          <a:bodyPr/>
          <a:lstStyle/>
          <a:p>
            <a:endParaRPr lang="ru-RU" dirty="0"/>
          </a:p>
        </p:txBody>
      </p:sp>
      <p:sp>
        <p:nvSpPr>
          <p:cNvPr id="3" name="Объект 2"/>
          <p:cNvSpPr>
            <a:spLocks noGrp="1"/>
          </p:cNvSpPr>
          <p:nvPr>
            <p:ph idx="1"/>
          </p:nvPr>
        </p:nvSpPr>
        <p:spPr/>
        <p:txBody>
          <a:bodyPr/>
          <a:lstStyle/>
          <a:p>
            <a:r>
              <a:rPr lang="ru-RU" dirty="0" smtClean="0"/>
              <a:t>1. </a:t>
            </a:r>
            <a:r>
              <a:rPr lang="ru-RU" dirty="0" smtClean="0">
                <a:hlinkClick r:id="rId2" action="ppaction://hlinksldjump"/>
              </a:rPr>
              <a:t>Что такое углеводороды?</a:t>
            </a:r>
            <a:endParaRPr lang="ru-RU" dirty="0" smtClean="0"/>
          </a:p>
          <a:p>
            <a:r>
              <a:rPr lang="ru-RU" dirty="0" smtClean="0"/>
              <a:t>2.</a:t>
            </a:r>
            <a:r>
              <a:rPr lang="ru-RU" dirty="0" smtClean="0">
                <a:hlinkClick r:id="rId3" action="ppaction://hlinksldjump"/>
              </a:rPr>
              <a:t>Происхождение углеводородов.</a:t>
            </a:r>
            <a:endParaRPr lang="ru-RU" dirty="0" smtClean="0"/>
          </a:p>
          <a:p>
            <a:r>
              <a:rPr lang="ru-RU" dirty="0" smtClean="0"/>
              <a:t>3. </a:t>
            </a:r>
            <a:r>
              <a:rPr lang="ru-RU" dirty="0" smtClean="0">
                <a:hlinkClick r:id="rId4" action="ppaction://hlinksldjump"/>
              </a:rPr>
              <a:t>Природные источники углеводородов.</a:t>
            </a:r>
            <a:endParaRPr lang="ru-RU" dirty="0" smtClean="0"/>
          </a:p>
          <a:p>
            <a:r>
              <a:rPr lang="ru-RU" dirty="0" smtClean="0"/>
              <a:t>4. </a:t>
            </a:r>
            <a:r>
              <a:rPr lang="ru-RU" dirty="0" smtClean="0">
                <a:hlinkClick r:id="rId5" action="ppaction://hlinksldjump"/>
              </a:rPr>
              <a:t>Физические свойства и применение.</a:t>
            </a:r>
            <a:endParaRPr lang="ru-RU" dirty="0"/>
          </a:p>
        </p:txBody>
      </p:sp>
      <p:sp>
        <p:nvSpPr>
          <p:cNvPr id="4" name="Прямоугольник 3"/>
          <p:cNvSpPr/>
          <p:nvPr/>
        </p:nvSpPr>
        <p:spPr>
          <a:xfrm>
            <a:off x="1691680" y="548680"/>
            <a:ext cx="662473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Оглавление</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4379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8229600" cy="11620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Применение и происхождение</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Текст 3"/>
          <p:cNvSpPr>
            <a:spLocks noGrp="1"/>
          </p:cNvSpPr>
          <p:nvPr>
            <p:ph type="body" idx="2"/>
          </p:nvPr>
        </p:nvSpPr>
        <p:spPr>
          <a:xfrm>
            <a:off x="323528" y="1412776"/>
            <a:ext cx="3240360" cy="5040560"/>
          </a:xfrm>
        </p:spPr>
        <p:txBody>
          <a:bodyPr>
            <a:noAutofit/>
          </a:bodyPr>
          <a:lstStyle/>
          <a:p>
            <a:pPr marL="342900" indent="-342900">
              <a:buFont typeface="Wingdings" panose="05000000000000000000" pitchFamily="2" charset="2"/>
              <a:buChar char="ü"/>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Углеводороды образуются при гниении растительных организмов и останков животных. </a:t>
            </a:r>
          </a:p>
          <a:p>
            <a:pPr marL="342900" indent="-342900">
              <a:buFont typeface="Wingdings" panose="05000000000000000000" pitchFamily="2" charset="2"/>
              <a:buChar char="ü"/>
            </a:pPr>
            <a:r>
              <a:rPr lang="ru-RU"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Используют углеводороды как топливо и как исходные продукты для синтеза разнообразных веществ.</a:t>
            </a:r>
            <a:endParaRPr lang="ru-RU"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3635896" y="1052736"/>
            <a:ext cx="5111750" cy="383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25637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772400" cy="914400"/>
          </a:xfrm>
        </p:spPr>
        <p:txBody>
          <a:bodyPr/>
          <a:lstStyle/>
          <a:p>
            <a:endParaRPr lang="ru-RU" dirty="0"/>
          </a:p>
        </p:txBody>
      </p:sp>
      <p:sp>
        <p:nvSpPr>
          <p:cNvPr id="3" name="Объект 2"/>
          <p:cNvSpPr>
            <a:spLocks noGrp="1"/>
          </p:cNvSpPr>
          <p:nvPr>
            <p:ph idx="1"/>
          </p:nvPr>
        </p:nvSpPr>
        <p:spPr/>
        <p:txBody>
          <a:bodyPr/>
          <a:lstStyle/>
          <a:p>
            <a:r>
              <a:rPr lang="ru-RU" dirty="0" smtClean="0"/>
              <a:t>1. </a:t>
            </a:r>
            <a:r>
              <a:rPr lang="ru-RU" dirty="0" smtClean="0">
                <a:hlinkClick r:id="rId2" action="ppaction://hlinksldjump"/>
              </a:rPr>
              <a:t>Что такое углеводороды?</a:t>
            </a:r>
            <a:endParaRPr lang="ru-RU" dirty="0" smtClean="0"/>
          </a:p>
          <a:p>
            <a:r>
              <a:rPr lang="ru-RU" dirty="0" smtClean="0"/>
              <a:t>2.</a:t>
            </a:r>
            <a:r>
              <a:rPr lang="ru-RU" dirty="0" smtClean="0">
                <a:hlinkClick r:id="rId3" action="ppaction://hlinksldjump"/>
              </a:rPr>
              <a:t>Происхождение углеводородов.</a:t>
            </a:r>
            <a:endParaRPr lang="ru-RU" dirty="0" smtClean="0"/>
          </a:p>
          <a:p>
            <a:r>
              <a:rPr lang="ru-RU" dirty="0" smtClean="0"/>
              <a:t>3. </a:t>
            </a:r>
            <a:r>
              <a:rPr lang="ru-RU" dirty="0" smtClean="0">
                <a:hlinkClick r:id="rId4" action="ppaction://hlinksldjump"/>
              </a:rPr>
              <a:t>Природные источники углеводородов.</a:t>
            </a:r>
            <a:endParaRPr lang="ru-RU" dirty="0" smtClean="0"/>
          </a:p>
          <a:p>
            <a:r>
              <a:rPr lang="ru-RU" dirty="0" smtClean="0"/>
              <a:t>4. </a:t>
            </a:r>
            <a:r>
              <a:rPr lang="ru-RU" dirty="0" smtClean="0">
                <a:hlinkClick r:id="rId5" action="ppaction://hlinksldjump"/>
              </a:rPr>
              <a:t>Физические свойства и применение.</a:t>
            </a:r>
            <a:endParaRPr lang="ru-RU" dirty="0"/>
          </a:p>
        </p:txBody>
      </p:sp>
      <p:sp>
        <p:nvSpPr>
          <p:cNvPr id="4" name="Прямоугольник 3"/>
          <p:cNvSpPr/>
          <p:nvPr/>
        </p:nvSpPr>
        <p:spPr>
          <a:xfrm>
            <a:off x="1691680" y="548680"/>
            <a:ext cx="662473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Оглавление</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4379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a:spLocks noGrp="1"/>
          </p:cNvSpPr>
          <p:nvPr>
            <p:ph type="body" idx="2"/>
          </p:nvPr>
        </p:nvSpPr>
        <p:spPr>
          <a:xfrm>
            <a:off x="539552" y="260648"/>
            <a:ext cx="8280920" cy="2088232"/>
          </a:xfrm>
        </p:spPr>
        <p:txBody>
          <a:bodyPr>
            <a:noAutofit/>
          </a:bodyPr>
          <a:lstStyle/>
          <a:p>
            <a:pPr marL="512064" indent="-457200">
              <a:buFont typeface="Wingdings" panose="05000000000000000000" pitchFamily="2" charset="2"/>
              <a:buChar char="ü"/>
            </a:pP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В состав природного </a:t>
            </a:r>
            <a:r>
              <a:rPr lang="ru-RU"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газа </a:t>
            </a: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входят главным образом углеводороды с малым молекулярным весом. </a:t>
            </a:r>
            <a:endParaRPr lang="ru-RU" sz="28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512064" indent="-457200">
              <a:buFont typeface="Wingdings" panose="05000000000000000000" pitchFamily="2" charset="2"/>
              <a:buChar char="ü"/>
            </a:pPr>
            <a:r>
              <a:rPr lang="ru-RU"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В </a:t>
            </a: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состав нефти входят разнообразные углеводороды, обладающие более высоким молекулярным весом, чем углеводороды природных газов.</a:t>
            </a:r>
          </a:p>
        </p:txBody>
      </p:sp>
      <p:pic>
        <p:nvPicPr>
          <p:cNvPr id="2050" name="Picture 2" descr="C:\Users\ОльИванна\Desktop\Емельянова\1600,1600_1374239254_hornallas-ga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387914"/>
            <a:ext cx="4382244" cy="29214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1" name="Picture 3" descr="C:\Users\ОльИванна\Desktop\Емельянова\118734746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3776" y="3590008"/>
            <a:ext cx="3795707" cy="273281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3593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48680"/>
            <a:ext cx="7772400" cy="914400"/>
          </a:xfrm>
        </p:spPr>
        <p:txBody>
          <a:bodyPr/>
          <a:lstStyle/>
          <a:p>
            <a:endParaRPr lang="ru-RU" dirty="0"/>
          </a:p>
        </p:txBody>
      </p:sp>
      <p:sp>
        <p:nvSpPr>
          <p:cNvPr id="3" name="Объект 2"/>
          <p:cNvSpPr>
            <a:spLocks noGrp="1"/>
          </p:cNvSpPr>
          <p:nvPr>
            <p:ph idx="1"/>
          </p:nvPr>
        </p:nvSpPr>
        <p:spPr/>
        <p:txBody>
          <a:bodyPr/>
          <a:lstStyle/>
          <a:p>
            <a:r>
              <a:rPr lang="ru-RU" dirty="0" smtClean="0"/>
              <a:t>1. </a:t>
            </a:r>
            <a:r>
              <a:rPr lang="ru-RU" dirty="0" smtClean="0">
                <a:hlinkClick r:id="rId2" action="ppaction://hlinksldjump"/>
              </a:rPr>
              <a:t>Что такое углеводороды?</a:t>
            </a:r>
            <a:endParaRPr lang="ru-RU" dirty="0" smtClean="0"/>
          </a:p>
          <a:p>
            <a:r>
              <a:rPr lang="ru-RU" dirty="0" smtClean="0"/>
              <a:t>2.</a:t>
            </a:r>
            <a:r>
              <a:rPr lang="ru-RU" dirty="0" smtClean="0">
                <a:hlinkClick r:id="rId3" action="ppaction://hlinksldjump"/>
              </a:rPr>
              <a:t>Происхождение углеводородов.</a:t>
            </a:r>
            <a:endParaRPr lang="ru-RU" dirty="0" smtClean="0"/>
          </a:p>
          <a:p>
            <a:r>
              <a:rPr lang="ru-RU" dirty="0" smtClean="0"/>
              <a:t>3. </a:t>
            </a:r>
            <a:r>
              <a:rPr lang="ru-RU" dirty="0" smtClean="0">
                <a:hlinkClick r:id="rId4" action="ppaction://hlinksldjump"/>
              </a:rPr>
              <a:t>Природные источники углеводородов.</a:t>
            </a:r>
            <a:endParaRPr lang="ru-RU" dirty="0" smtClean="0"/>
          </a:p>
          <a:p>
            <a:r>
              <a:rPr lang="ru-RU" dirty="0" smtClean="0"/>
              <a:t>4. </a:t>
            </a:r>
            <a:r>
              <a:rPr lang="ru-RU" dirty="0" smtClean="0">
                <a:hlinkClick r:id="rId5" action="ppaction://hlinksldjump"/>
              </a:rPr>
              <a:t>Физические свойства и применение.</a:t>
            </a:r>
            <a:endParaRPr lang="ru-RU" dirty="0"/>
          </a:p>
        </p:txBody>
      </p:sp>
      <p:sp>
        <p:nvSpPr>
          <p:cNvPr id="4" name="Прямоугольник 3"/>
          <p:cNvSpPr/>
          <p:nvPr/>
        </p:nvSpPr>
        <p:spPr>
          <a:xfrm>
            <a:off x="1691680" y="548680"/>
            <a:ext cx="6624736" cy="923330"/>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Оглавление</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14379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11560" y="449288"/>
            <a:ext cx="8136904" cy="5211960"/>
          </a:xfrm>
        </p:spPr>
        <p:txBody>
          <a:bodyPr>
            <a:noAutofit/>
          </a:bodyPr>
          <a:lstStyle/>
          <a:p>
            <a:pPr marL="512064" indent="-457200">
              <a:buFont typeface="Wingdings" panose="05000000000000000000" pitchFamily="2" charset="2"/>
              <a:buChar char="ü"/>
            </a:pP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Углеводороды жирного ряда, содержащие до 5 атомов углерода в </a:t>
            </a:r>
            <a:r>
              <a:rPr lang="ru-RU"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молекуле </a:t>
            </a: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и представляющие собой при обычной температуре и давлении газообразные вещества, могут содержаться в воздухе в любых концентрациях и приводить в некоторых случаях к недостатку кислорода в воздухе </a:t>
            </a:r>
            <a:r>
              <a:rPr lang="ru-RU"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и </a:t>
            </a:r>
            <a:r>
              <a:rPr lang="ru-RU" sz="2800" dirty="0">
                <a:ln w="10160">
                  <a:solidFill>
                    <a:schemeClr val="accent1"/>
                  </a:solidFill>
                  <a:prstDash val="solid"/>
                </a:ln>
                <a:solidFill>
                  <a:srgbClr val="FFFFFF"/>
                </a:solidFill>
                <a:effectLst>
                  <a:outerShdw blurRad="38100" dist="32000" dir="5400000" algn="tl">
                    <a:srgbClr val="000000">
                      <a:alpha val="30000"/>
                    </a:srgbClr>
                  </a:outerShdw>
                </a:effectLst>
              </a:rPr>
              <a:t>к взрывам. </a:t>
            </a:r>
          </a:p>
        </p:txBody>
      </p:sp>
      <p:pic>
        <p:nvPicPr>
          <p:cNvPr id="4100" name="Picture 4" descr="C:\Users\ОльИванна\Desktop\Емельянова\open science book.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00047" y="5009966"/>
            <a:ext cx="1550269" cy="1571266"/>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ОльИванна\Desktop\Емельянова\quimica.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4005064"/>
            <a:ext cx="2200275" cy="2419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3341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230</TotalTime>
  <Words>379</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Углеводороды и их применение </vt:lpstr>
      <vt:lpstr>Слайд 2</vt:lpstr>
      <vt:lpstr>Углеводороды </vt:lpstr>
      <vt:lpstr>Слайд 4</vt:lpstr>
      <vt:lpstr>Применение и происхождение</vt:lpstr>
      <vt:lpstr>Слайд 6</vt:lpstr>
      <vt:lpstr>Слайд 7</vt:lpstr>
      <vt:lpstr>Слайд 8</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Углеводороды и их применения</dc:title>
  <dc:creator>ОльИванна</dc:creator>
  <cp:lastModifiedBy>HOME</cp:lastModifiedBy>
  <cp:revision>18</cp:revision>
  <dcterms:created xsi:type="dcterms:W3CDTF">2014-10-16T04:49:54Z</dcterms:created>
  <dcterms:modified xsi:type="dcterms:W3CDTF">2014-10-22T01:35:52Z</dcterms:modified>
</cp:coreProperties>
</file>